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925" autoAdjust="0"/>
  </p:normalViewPr>
  <p:slideViewPr>
    <p:cSldViewPr>
      <p:cViewPr>
        <p:scale>
          <a:sx n="74" d="100"/>
          <a:sy n="74" d="100"/>
        </p:scale>
        <p:origin x="-1254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674212D-4B1C-4D03-A53F-9E676B64B5EE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EBB14D36-3F48-475D-B172-1C347180B7B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212D-4B1C-4D03-A53F-9E676B64B5EE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14D36-3F48-475D-B172-1C347180B7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212D-4B1C-4D03-A53F-9E676B64B5EE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14D36-3F48-475D-B172-1C347180B7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212D-4B1C-4D03-A53F-9E676B64B5EE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14D36-3F48-475D-B172-1C347180B7B3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674212D-4B1C-4D03-A53F-9E676B64B5EE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14D36-3F48-475D-B172-1C347180B7B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212D-4B1C-4D03-A53F-9E676B64B5EE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14D36-3F48-475D-B172-1C347180B7B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212D-4B1C-4D03-A53F-9E676B64B5EE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14D36-3F48-475D-B172-1C347180B7B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74212D-4B1C-4D03-A53F-9E676B64B5EE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14D36-3F48-475D-B172-1C347180B7B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212D-4B1C-4D03-A53F-9E676B64B5EE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14D36-3F48-475D-B172-1C347180B7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674212D-4B1C-4D03-A53F-9E676B64B5EE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14D36-3F48-475D-B172-1C347180B7B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674212D-4B1C-4D03-A53F-9E676B64B5EE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14D36-3F48-475D-B172-1C347180B7B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3674212D-4B1C-4D03-A53F-9E676B64B5EE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EBB14D36-3F48-475D-B172-1C347180B7B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HQWJPFHBic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EQ: What are the different methods of physical separation?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Separation of Matter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86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A. Separating Heterogeneous Mixtures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200" b="1" dirty="0"/>
              <a:t>Magnet</a:t>
            </a:r>
            <a:r>
              <a:rPr lang="en-US" sz="3200" dirty="0"/>
              <a:t>: Used to separate magnetic  substances (like </a:t>
            </a:r>
            <a:r>
              <a:rPr lang="en-US" sz="3200" dirty="0" smtClean="0"/>
              <a:t>iron) </a:t>
            </a:r>
            <a:r>
              <a:rPr lang="en-US" sz="3200" dirty="0"/>
              <a:t>from non-magnetic </a:t>
            </a:r>
            <a:r>
              <a:rPr lang="en-US" sz="3200" dirty="0" smtClean="0"/>
              <a:t>substances </a:t>
            </a:r>
            <a:r>
              <a:rPr lang="en-US" sz="3200" dirty="0"/>
              <a:t>(like </a:t>
            </a:r>
            <a:r>
              <a:rPr lang="en-US" sz="3200" dirty="0" smtClean="0"/>
              <a:t>sulfur </a:t>
            </a:r>
            <a:r>
              <a:rPr lang="en-US" sz="3200" dirty="0"/>
              <a:t>or </a:t>
            </a:r>
            <a:r>
              <a:rPr lang="en-US" sz="3200" dirty="0" smtClean="0"/>
              <a:t>sand)</a:t>
            </a:r>
            <a:endParaRPr lang="en-US" sz="3200" dirty="0"/>
          </a:p>
          <a:p>
            <a:endParaRPr lang="en-US" sz="3600" dirty="0"/>
          </a:p>
        </p:txBody>
      </p:sp>
      <p:pic>
        <p:nvPicPr>
          <p:cNvPr id="4" name="Picture 5" descr="A_magnet_separates_iron_filings_from_a_pile_of_2K41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75" y="2940050"/>
            <a:ext cx="5133975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A5000593-Iron_and_sulphur_elements-SP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7" y="2973387"/>
            <a:ext cx="504825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A5000594-Iron_and_sulphur_powders_mixed-SP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971800"/>
            <a:ext cx="504825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17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1"/>
            <a:ext cx="9143999" cy="609599"/>
          </a:xfrm>
        </p:spPr>
        <p:txBody>
          <a:bodyPr>
            <a:normAutofit/>
          </a:bodyPr>
          <a:lstStyle/>
          <a:p>
            <a:r>
              <a:rPr lang="en-US" sz="2800" b="1" dirty="0"/>
              <a:t>B. Separating Homogeneous Mixtures</a:t>
            </a:r>
            <a:r>
              <a:rPr lang="en-US" sz="2400" b="1" dirty="0"/>
              <a:t> (solutions)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298448"/>
            <a:ext cx="8991600" cy="493776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200" b="1" dirty="0"/>
              <a:t>Chromatography</a:t>
            </a:r>
            <a:r>
              <a:rPr lang="en-US" sz="3200" dirty="0"/>
              <a:t> – involves the sample being dissolved in a particular solvent called </a:t>
            </a:r>
            <a:r>
              <a:rPr lang="en-US" sz="3200" dirty="0" smtClean="0"/>
              <a:t>mobile phase </a:t>
            </a:r>
            <a:r>
              <a:rPr lang="en-US" sz="3200" dirty="0"/>
              <a:t>(gas or liquid). </a:t>
            </a:r>
            <a:endParaRPr lang="en-US" dirty="0"/>
          </a:p>
        </p:txBody>
      </p:sp>
      <p:pic>
        <p:nvPicPr>
          <p:cNvPr id="8194" name="Picture 2" descr="http://3.bp.blogspot.com/-Dq-8KVd7Rsw/UCvWQzJuTBI/AAAAAAAACxc/wVOP0jghYPU/s1600/Paper+Chromatography+Separation+Mechanis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95600"/>
            <a:ext cx="7572375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31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1"/>
            <a:ext cx="9143999" cy="685799"/>
          </a:xfrm>
        </p:spPr>
        <p:txBody>
          <a:bodyPr>
            <a:normAutofit/>
          </a:bodyPr>
          <a:lstStyle/>
          <a:p>
            <a:r>
              <a:rPr lang="en-US" sz="2800" b="1" dirty="0"/>
              <a:t>B. Separating Homogeneous Mixtures</a:t>
            </a:r>
            <a:r>
              <a:rPr lang="en-US" sz="2400" b="1" dirty="0"/>
              <a:t> (solutions)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-9526" y="960120"/>
            <a:ext cx="9144000" cy="493776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200" dirty="0" smtClean="0"/>
              <a:t>The </a:t>
            </a:r>
            <a:r>
              <a:rPr lang="en-US" sz="3200" dirty="0"/>
              <a:t>mobile phase is then passed through another phase called </a:t>
            </a:r>
            <a:r>
              <a:rPr lang="en-US" sz="3200" dirty="0" smtClean="0"/>
              <a:t>stationary phase </a:t>
            </a:r>
            <a:r>
              <a:rPr lang="en-US" sz="3200" dirty="0"/>
              <a:t>(solid packed in a glass plate or a piece of chromatography paper).  </a:t>
            </a:r>
            <a:endParaRPr lang="en-US" dirty="0"/>
          </a:p>
        </p:txBody>
      </p:sp>
      <p:pic>
        <p:nvPicPr>
          <p:cNvPr id="4" name="Picture 2" descr="http://3.bp.blogspot.com/-Dq-8KVd7Rsw/UCvWQzJuTBI/AAAAAAAACxc/wVOP0jghYPU/s1600/Paper+Chromatography+Separation+Mechanis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0"/>
            <a:ext cx="7572375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99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1"/>
            <a:ext cx="9143999" cy="838200"/>
          </a:xfrm>
        </p:spPr>
        <p:txBody>
          <a:bodyPr>
            <a:normAutofit/>
          </a:bodyPr>
          <a:lstStyle/>
          <a:p>
            <a:r>
              <a:rPr lang="en-US" sz="2800" b="1" dirty="0"/>
              <a:t>B. Separating Homogeneous Mixtures</a:t>
            </a:r>
            <a:r>
              <a:rPr lang="en-US" sz="2400" b="1" dirty="0"/>
              <a:t> (solutions)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-1" y="1298448"/>
            <a:ext cx="4924425" cy="493776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200" dirty="0" smtClean="0"/>
              <a:t>The </a:t>
            </a:r>
            <a:r>
              <a:rPr lang="en-US" sz="3200" dirty="0"/>
              <a:t>various components of the mixture travel at different </a:t>
            </a:r>
            <a:r>
              <a:rPr lang="en-US" sz="3200" dirty="0" smtClean="0"/>
              <a:t>rates, </a:t>
            </a:r>
            <a:r>
              <a:rPr lang="en-US" sz="3200" dirty="0"/>
              <a:t>causing them to separate</a:t>
            </a:r>
            <a:r>
              <a:rPr lang="en-US" sz="3200" dirty="0" smtClean="0"/>
              <a:t>. </a:t>
            </a:r>
            <a:endParaRPr lang="en-US" sz="3200" dirty="0"/>
          </a:p>
          <a:p>
            <a:endParaRPr lang="en-US" dirty="0"/>
          </a:p>
        </p:txBody>
      </p:sp>
      <p:pic>
        <p:nvPicPr>
          <p:cNvPr id="6148" name="Picture 4" descr="http://www.micromountain.com/sci_diagrams/sci_app/sci_app_assets/ctogani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990600"/>
            <a:ext cx="3886200" cy="525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99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" y="228601"/>
            <a:ext cx="9139237" cy="609600"/>
          </a:xfrm>
        </p:spPr>
        <p:txBody>
          <a:bodyPr>
            <a:normAutofit/>
          </a:bodyPr>
          <a:lstStyle/>
          <a:p>
            <a:r>
              <a:rPr lang="en-US" sz="2800" b="1" dirty="0"/>
              <a:t>B. Separating Homogeneous Mixtures </a:t>
            </a:r>
            <a:r>
              <a:rPr lang="en-US" sz="2400" b="1" dirty="0"/>
              <a:t>(solutions)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074420"/>
            <a:ext cx="8595360" cy="4937760"/>
          </a:xfrm>
        </p:spPr>
        <p:txBody>
          <a:bodyPr>
            <a:normAutofit/>
          </a:bodyPr>
          <a:lstStyle/>
          <a:p>
            <a:r>
              <a:rPr lang="en-US" sz="2800" dirty="0"/>
              <a:t>Types: column, paper, and gas chromatography. </a:t>
            </a:r>
          </a:p>
        </p:txBody>
      </p:sp>
      <p:pic>
        <p:nvPicPr>
          <p:cNvPr id="9220" name="Picture 4" descr="http://upload.wikimedia.org/wikipedia/commons/0/09/Column_chromatograph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3999"/>
            <a:ext cx="2819400" cy="397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upload.wikimedia.org/wikipedia/commons/thumb/7/76/Chromatography_of_chlorophyll_results.jpg/131px-Chromatography_of_chlorophyll_resul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1" y="1620012"/>
            <a:ext cx="2343151" cy="429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4.bp.blogspot.com/-WQBpii6XTQU/UFRZsSrDZ7I/AAAAAAAAAIs/obujqRYKWoQ/s400/g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1" y="1620012"/>
            <a:ext cx="4362450" cy="258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3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066800"/>
            <a:ext cx="9110662" cy="493776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 b="1" dirty="0"/>
              <a:t>Distillation</a:t>
            </a:r>
            <a:r>
              <a:rPr lang="en-US" sz="2800" dirty="0"/>
              <a:t>: used to separate a mixture of liquids based on </a:t>
            </a:r>
            <a:r>
              <a:rPr lang="en-US" sz="2800" dirty="0" smtClean="0"/>
              <a:t>boiling point.  </a:t>
            </a:r>
            <a:r>
              <a:rPr lang="en-US" sz="2800" dirty="0"/>
              <a:t>The liquid with the lowest boiling point evaporates first, runs through the condensing tube, and is then collected (distilled liquid).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28575" y="228601"/>
            <a:ext cx="9139237" cy="609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z="2800" b="1" smtClean="0"/>
              <a:t>B. Separating Homogeneous Mixtures </a:t>
            </a:r>
            <a:r>
              <a:rPr lang="en-US" sz="2400" b="1" smtClean="0"/>
              <a:t>(solutions) </a:t>
            </a:r>
            <a:endParaRPr lang="en-US" sz="2400" dirty="0"/>
          </a:p>
        </p:txBody>
      </p:sp>
      <p:pic>
        <p:nvPicPr>
          <p:cNvPr id="7" name="Picture 6" descr="http://www.wpclipart.com/science/how_things_work/distillation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2" y="2800350"/>
            <a:ext cx="5272088" cy="32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000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istil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328612"/>
            <a:ext cx="9144000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98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Evaporation</a:t>
            </a:r>
            <a:r>
              <a:rPr lang="en-US" sz="2800" dirty="0"/>
              <a:t> (crystallization): used to separate solutions.  The </a:t>
            </a:r>
            <a:r>
              <a:rPr lang="en-US" sz="2800" dirty="0" smtClean="0"/>
              <a:t>solid solute (dissolved </a:t>
            </a:r>
            <a:r>
              <a:rPr lang="en-US" sz="2800" dirty="0"/>
              <a:t>substance) is left behind as the </a:t>
            </a:r>
            <a:r>
              <a:rPr lang="en-US" sz="2800" dirty="0" smtClean="0"/>
              <a:t>solvent/liquid (usually </a:t>
            </a:r>
            <a:r>
              <a:rPr lang="en-US" sz="2800" dirty="0"/>
              <a:t>water) evaporates away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28575" y="228601"/>
            <a:ext cx="9139237" cy="609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z="2800" b="1" smtClean="0"/>
              <a:t>B. Separating Homogeneous Mixtures </a:t>
            </a:r>
            <a:r>
              <a:rPr lang="en-US" sz="2400" b="1" smtClean="0"/>
              <a:t>(solutions) </a:t>
            </a: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54"/>
          <a:stretch>
            <a:fillRect/>
          </a:stretch>
        </p:blipFill>
        <p:spPr bwMode="auto">
          <a:xfrm>
            <a:off x="2971800" y="3124200"/>
            <a:ext cx="26670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7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4.bp.blogspot.com/-oYXYdBs5-NE/UlsO9IY_bqI/AAAAAAAAAPw/uQwxfHlwOwE/s1600/salt+in+pan-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0"/>
            <a:ext cx="8648700" cy="648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7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2000"/>
          </a:xfrm>
        </p:spPr>
        <p:txBody>
          <a:bodyPr/>
          <a:lstStyle/>
          <a:p>
            <a:r>
              <a:rPr lang="en-US" dirty="0" smtClean="0"/>
              <a:t>Matter Flowchart</a:t>
            </a:r>
            <a:endParaRPr lang="en-US" dirty="0"/>
          </a:p>
        </p:txBody>
      </p:sp>
      <p:pic>
        <p:nvPicPr>
          <p:cNvPr id="4" name="Content Placeholder 3" descr="http://wps.prenhall.com/wps/media/objects/439/449969/Media_Portfolio/Chapter_02/FG02_09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295400"/>
            <a:ext cx="9220200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Left-Right Arrow 10"/>
          <p:cNvSpPr/>
          <p:nvPr/>
        </p:nvSpPr>
        <p:spPr>
          <a:xfrm>
            <a:off x="3276600" y="2743200"/>
            <a:ext cx="2971800" cy="34290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6557961" y="4648200"/>
            <a:ext cx="952500" cy="34290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9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A. Separating Heterogeneous Mixtures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/>
              <a:t>Based on differences in the size or density of the pure substances making up the </a:t>
            </a:r>
            <a:r>
              <a:rPr lang="en-US" sz="4000" dirty="0" smtClean="0"/>
              <a:t>mixture</a:t>
            </a:r>
          </a:p>
          <a:p>
            <a:pPr marL="740664" indent="-742950">
              <a:buFont typeface="+mj-lt"/>
              <a:buAutoNum type="arabicPeriod"/>
            </a:pPr>
            <a:r>
              <a:rPr lang="en-US" sz="4000" dirty="0" smtClean="0"/>
              <a:t>Decanting</a:t>
            </a:r>
          </a:p>
          <a:p>
            <a:pPr marL="740664" indent="-742950">
              <a:buFont typeface="+mj-lt"/>
              <a:buAutoNum type="arabicPeriod"/>
            </a:pPr>
            <a:r>
              <a:rPr lang="en-US" sz="4000" dirty="0" smtClean="0"/>
              <a:t>Filtering</a:t>
            </a:r>
          </a:p>
          <a:p>
            <a:pPr marL="740664" indent="-742950">
              <a:buFont typeface="+mj-lt"/>
              <a:buAutoNum type="arabicPeriod"/>
            </a:pPr>
            <a:r>
              <a:rPr lang="en-US" sz="4000" dirty="0" smtClean="0"/>
              <a:t>Centrifuge</a:t>
            </a:r>
          </a:p>
          <a:p>
            <a:pPr marL="740664" indent="-742950">
              <a:buFont typeface="+mj-lt"/>
              <a:buAutoNum type="arabicPeriod"/>
            </a:pPr>
            <a:r>
              <a:rPr lang="en-US" sz="4000" dirty="0" smtClean="0"/>
              <a:t>Physical Sorting</a:t>
            </a:r>
          </a:p>
          <a:p>
            <a:pPr marL="740664" indent="-742950">
              <a:buFont typeface="+mj-lt"/>
              <a:buAutoNum type="arabicPeriod"/>
            </a:pPr>
            <a:r>
              <a:rPr lang="en-US" sz="4000" dirty="0" smtClean="0"/>
              <a:t>Magnet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76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A. Separating Heterogeneous Mixtures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298448"/>
            <a:ext cx="5414962" cy="4937760"/>
          </a:xfrm>
        </p:spPr>
        <p:txBody>
          <a:bodyPr>
            <a:normAutofit/>
          </a:bodyPr>
          <a:lstStyle/>
          <a:p>
            <a:pPr marL="740664" indent="-742950">
              <a:buFont typeface="+mj-lt"/>
              <a:buAutoNum type="arabicPeriod"/>
            </a:pPr>
            <a:r>
              <a:rPr lang="en-US" sz="3600" dirty="0" smtClean="0"/>
              <a:t>Decanting: </a:t>
            </a:r>
            <a:r>
              <a:rPr lang="en-US" sz="3600" dirty="0"/>
              <a:t>pouring off the </a:t>
            </a:r>
            <a:r>
              <a:rPr lang="en-US" sz="3600" dirty="0" smtClean="0"/>
              <a:t>top </a:t>
            </a:r>
            <a:r>
              <a:rPr lang="en-US" sz="3600" dirty="0"/>
              <a:t>layer of liquid (removes liquids from solids or liquids with different </a:t>
            </a:r>
            <a:r>
              <a:rPr lang="en-US" sz="3600" dirty="0" smtClean="0"/>
              <a:t>densities)</a:t>
            </a:r>
          </a:p>
          <a:p>
            <a:endParaRPr lang="en-US" sz="2000" dirty="0"/>
          </a:p>
        </p:txBody>
      </p:sp>
      <p:pic>
        <p:nvPicPr>
          <p:cNvPr id="1026" name="Picture 2" descr="http://e08595.medialib.glogster.com/media/e9/e928255cf17ee020559453d8d96f9634cfc8610f28ce447ff84bfa2521677624/decant1a-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62" y="1085849"/>
            <a:ext cx="3733800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97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4572000"/>
            <a:ext cx="8595360" cy="1664208"/>
          </a:xfrm>
        </p:spPr>
        <p:txBody>
          <a:bodyPr/>
          <a:lstStyle/>
          <a:p>
            <a:r>
              <a:rPr lang="en-US" dirty="0" smtClean="0"/>
              <a:t>People decant older wines because they produce a lot of sediment as they age.  </a:t>
            </a:r>
            <a:endParaRPr lang="en-US" dirty="0"/>
          </a:p>
        </p:txBody>
      </p:sp>
      <p:pic>
        <p:nvPicPr>
          <p:cNvPr id="4" name="Picture 4" descr="http://www2.b3ta.com/fp-archive/host/10399151-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" y="685800"/>
            <a:ext cx="69088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37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382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A. Separating Heterogeneous Mixtures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525" y="1219200"/>
            <a:ext cx="4867275" cy="4937760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2"/>
            </a:pPr>
            <a:r>
              <a:rPr lang="en-US" sz="2800" b="1" dirty="0"/>
              <a:t>Filtering</a:t>
            </a:r>
            <a:r>
              <a:rPr lang="en-US" sz="2800" dirty="0"/>
              <a:t>: Running a mixture of solid and liquid through </a:t>
            </a:r>
            <a:r>
              <a:rPr lang="en-US" sz="2800" dirty="0" smtClean="0"/>
              <a:t>filter </a:t>
            </a:r>
            <a:r>
              <a:rPr lang="en-US" sz="2800" dirty="0"/>
              <a:t>paper.  The undissolved solid is remains on top of the filter paper.  Dissolved </a:t>
            </a:r>
            <a:r>
              <a:rPr lang="en-US" sz="2800" dirty="0" smtClean="0"/>
              <a:t>solid (solute) </a:t>
            </a:r>
            <a:r>
              <a:rPr lang="en-US" sz="2800" dirty="0"/>
              <a:t>will run through the filter paper.</a:t>
            </a:r>
          </a:p>
          <a:p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90600"/>
            <a:ext cx="3962400" cy="469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24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A. Separating Heterogeneous Mixtures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Centrifuge:</a:t>
            </a:r>
            <a:r>
              <a:rPr lang="en-US" sz="3200" dirty="0"/>
              <a:t> Separation of solids and liquids or liquids with different </a:t>
            </a:r>
            <a:r>
              <a:rPr lang="en-US" sz="3200" dirty="0" smtClean="0"/>
              <a:t>densities </a:t>
            </a:r>
            <a:r>
              <a:rPr lang="en-US" sz="3200" dirty="0"/>
              <a:t>using a machine that spins the densest substance to the bottom</a:t>
            </a:r>
          </a:p>
        </p:txBody>
      </p:sp>
      <p:pic>
        <p:nvPicPr>
          <p:cNvPr id="4098" name="Picture 2" descr="http://blowers.chee.arizona.edu/problem/images/centrifu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74" b="28009"/>
          <a:stretch/>
        </p:blipFill>
        <p:spPr bwMode="auto">
          <a:xfrm>
            <a:off x="457200" y="3352800"/>
            <a:ext cx="7841974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55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2000"/>
          </a:xfrm>
        </p:spPr>
        <p:txBody>
          <a:bodyPr/>
          <a:lstStyle/>
          <a:p>
            <a:r>
              <a:rPr lang="en-US" dirty="0" smtClean="0"/>
              <a:t>Centrifuge Experiment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hlinkClick r:id="rId2"/>
              </a:rPr>
              <a:t>https://</a:t>
            </a:r>
            <a:r>
              <a:rPr lang="en-US" sz="3600" dirty="0" smtClean="0">
                <a:solidFill>
                  <a:srgbClr val="FF0000"/>
                </a:solidFill>
                <a:hlinkClick r:id="rId2"/>
              </a:rPr>
              <a:t>www.youtube.com/watch?v=8HQWJPFHBic</a:t>
            </a:r>
            <a:endParaRPr lang="en-US" sz="3600" dirty="0" smtClean="0">
              <a:solidFill>
                <a:srgbClr val="FF0000"/>
              </a:solidFill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662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A. Separating Heterogeneous Mixtures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200" b="1" dirty="0"/>
              <a:t>Physical Sorting</a:t>
            </a:r>
            <a:r>
              <a:rPr lang="en-US" sz="3200" dirty="0"/>
              <a:t>: Separation of </a:t>
            </a:r>
            <a:r>
              <a:rPr lang="en-US" sz="3200" dirty="0" smtClean="0"/>
              <a:t>large </a:t>
            </a:r>
            <a:r>
              <a:rPr lang="en-US" sz="3200" dirty="0"/>
              <a:t>solids (ex: sorting colors of M &amp; M’s from a bag) </a:t>
            </a:r>
          </a:p>
          <a:p>
            <a:endParaRPr lang="en-US" sz="4000" dirty="0"/>
          </a:p>
        </p:txBody>
      </p:sp>
      <p:pic>
        <p:nvPicPr>
          <p:cNvPr id="5122" name="Picture 2" descr="http://caitsplate.me/wp-content/uploads/2012/05/IMG_86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14600"/>
            <a:ext cx="58102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3.bp.blogspot.com/-Kv0kMcWVJrU/UR_k8DsNA7I/AAAAAAAACHo/h8sTYHGjcJA/s1600/M&amp;Ms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490786"/>
            <a:ext cx="6267450" cy="389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79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1">
      <a:majorFont>
        <a:latin typeface="Broadway"/>
        <a:ea typeface=""/>
        <a:cs typeface=""/>
      </a:majorFont>
      <a:minorFont>
        <a:latin typeface="Comic Sans MS"/>
        <a:ea typeface=""/>
        <a:cs typeface="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84</TotalTime>
  <Words>394</Words>
  <Application>Microsoft Office PowerPoint</Application>
  <PresentationFormat>On-screen Show (4:3)</PresentationFormat>
  <Paragraphs>35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Soho</vt:lpstr>
      <vt:lpstr>Separation of Matter Notes</vt:lpstr>
      <vt:lpstr>Matter Flowchart</vt:lpstr>
      <vt:lpstr>A. Separating Heterogeneous Mixtures  </vt:lpstr>
      <vt:lpstr>A. Separating Heterogeneous Mixtures  </vt:lpstr>
      <vt:lpstr>PowerPoint Presentation</vt:lpstr>
      <vt:lpstr>A. Separating Heterogeneous Mixtures </vt:lpstr>
      <vt:lpstr>A. Separating Heterogeneous Mixtures </vt:lpstr>
      <vt:lpstr>Centrifuge Experiment</vt:lpstr>
      <vt:lpstr>A. Separating Heterogeneous Mixtures </vt:lpstr>
      <vt:lpstr>A. Separating Heterogeneous Mixtures </vt:lpstr>
      <vt:lpstr>B. Separating Homogeneous Mixtures (solutions) </vt:lpstr>
      <vt:lpstr>B. Separating Homogeneous Mixtures (solutions) </vt:lpstr>
      <vt:lpstr>B. Separating Homogeneous Mixtures (solutions) </vt:lpstr>
      <vt:lpstr>B. Separating Homogeneous Mixtures (solutions)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Separation of Matter Notes</dc:title>
  <dc:creator>Windows User</dc:creator>
  <cp:lastModifiedBy>Savina Thompson (Tokay High)</cp:lastModifiedBy>
  <cp:revision>9</cp:revision>
  <dcterms:created xsi:type="dcterms:W3CDTF">2014-08-11T04:21:33Z</dcterms:created>
  <dcterms:modified xsi:type="dcterms:W3CDTF">2015-08-20T14:50:50Z</dcterms:modified>
</cp:coreProperties>
</file>